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60" r:id="rId2"/>
    <p:sldId id="288" r:id="rId3"/>
    <p:sldId id="371" r:id="rId4"/>
    <p:sldId id="370" r:id="rId5"/>
    <p:sldId id="372" r:id="rId6"/>
    <p:sldId id="373" r:id="rId7"/>
    <p:sldId id="403" r:id="rId8"/>
    <p:sldId id="375" r:id="rId9"/>
    <p:sldId id="327" r:id="rId10"/>
    <p:sldId id="328" r:id="rId11"/>
    <p:sldId id="329" r:id="rId12"/>
    <p:sldId id="351" r:id="rId13"/>
    <p:sldId id="352" r:id="rId14"/>
    <p:sldId id="353" r:id="rId15"/>
    <p:sldId id="354" r:id="rId16"/>
    <p:sldId id="355" r:id="rId17"/>
    <p:sldId id="382" r:id="rId18"/>
    <p:sldId id="380" r:id="rId19"/>
    <p:sldId id="381" r:id="rId20"/>
    <p:sldId id="384" r:id="rId21"/>
    <p:sldId id="319" r:id="rId22"/>
    <p:sldId id="356" r:id="rId23"/>
    <p:sldId id="311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86" r:id="rId33"/>
    <p:sldId id="365" r:id="rId34"/>
    <p:sldId id="367" r:id="rId35"/>
    <p:sldId id="378" r:id="rId36"/>
    <p:sldId id="376" r:id="rId37"/>
    <p:sldId id="379" r:id="rId38"/>
    <p:sldId id="366" r:id="rId39"/>
    <p:sldId id="385" r:id="rId40"/>
    <p:sldId id="348" r:id="rId41"/>
    <p:sldId id="349" r:id="rId42"/>
    <p:sldId id="387" r:id="rId43"/>
    <p:sldId id="388" r:id="rId44"/>
    <p:sldId id="390" r:id="rId45"/>
    <p:sldId id="391" r:id="rId46"/>
    <p:sldId id="394" r:id="rId47"/>
    <p:sldId id="393" r:id="rId48"/>
    <p:sldId id="392" r:id="rId49"/>
    <p:sldId id="395" r:id="rId50"/>
    <p:sldId id="313" r:id="rId51"/>
    <p:sldId id="396" r:id="rId52"/>
    <p:sldId id="397" r:id="rId53"/>
    <p:sldId id="314" r:id="rId54"/>
    <p:sldId id="322" r:id="rId55"/>
    <p:sldId id="317" r:id="rId56"/>
    <p:sldId id="398" r:id="rId57"/>
    <p:sldId id="323" r:id="rId58"/>
    <p:sldId id="399" r:id="rId59"/>
    <p:sldId id="400" r:id="rId60"/>
    <p:sldId id="324" r:id="rId61"/>
    <p:sldId id="401" r:id="rId62"/>
    <p:sldId id="325" r:id="rId63"/>
    <p:sldId id="402" r:id="rId64"/>
    <p:sldId id="301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9A0B8C7A-C9C0-B94F-A9FB-CCD2E2CBEA15}">
          <p14:sldIdLst>
            <p14:sldId id="260"/>
            <p14:sldId id="288"/>
            <p14:sldId id="371"/>
            <p14:sldId id="370"/>
            <p14:sldId id="372"/>
            <p14:sldId id="373"/>
            <p14:sldId id="403"/>
            <p14:sldId id="375"/>
            <p14:sldId id="327"/>
            <p14:sldId id="328"/>
            <p14:sldId id="329"/>
            <p14:sldId id="351"/>
            <p14:sldId id="352"/>
            <p14:sldId id="353"/>
            <p14:sldId id="354"/>
            <p14:sldId id="355"/>
            <p14:sldId id="382"/>
            <p14:sldId id="380"/>
            <p14:sldId id="381"/>
            <p14:sldId id="384"/>
            <p14:sldId id="319"/>
            <p14:sldId id="356"/>
            <p14:sldId id="311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86"/>
            <p14:sldId id="365"/>
            <p14:sldId id="367"/>
            <p14:sldId id="378"/>
            <p14:sldId id="376"/>
            <p14:sldId id="379"/>
            <p14:sldId id="366"/>
            <p14:sldId id="385"/>
            <p14:sldId id="348"/>
            <p14:sldId id="349"/>
            <p14:sldId id="387"/>
            <p14:sldId id="388"/>
            <p14:sldId id="390"/>
            <p14:sldId id="391"/>
            <p14:sldId id="394"/>
            <p14:sldId id="393"/>
            <p14:sldId id="392"/>
            <p14:sldId id="395"/>
            <p14:sldId id="313"/>
            <p14:sldId id="396"/>
            <p14:sldId id="397"/>
            <p14:sldId id="314"/>
            <p14:sldId id="322"/>
            <p14:sldId id="317"/>
            <p14:sldId id="398"/>
            <p14:sldId id="323"/>
            <p14:sldId id="399"/>
            <p14:sldId id="400"/>
            <p14:sldId id="324"/>
            <p14:sldId id="401"/>
            <p14:sldId id="325"/>
            <p14:sldId id="402"/>
            <p14:sldId id="301"/>
          </p14:sldIdLst>
        </p14:section>
        <p14:section name="Placeholder Layouts" id="{5BEC25FF-7F29-2943-A432-7FFF68D68758}">
          <p14:sldIdLst/>
        </p14:section>
        <p14:section name="Standard Layouts" id="{F9EF3464-936C-014C-A632-CE56507E9B00}">
          <p14:sldIdLst/>
        </p14:section>
        <p14:section name="Charts" id="{52C98C5D-227F-4142-AA74-55937EFDFBCC}">
          <p14:sldIdLst/>
        </p14:section>
        <p14:section name="Impact Slides" id="{CAED85A7-BC6B-6E4E-A73A-F4501BB66642}">
          <p14:sldIdLst/>
        </p14:section>
        <p14:section name="Common Graphic Elements" id="{0023C3F2-59FE-9845-A788-3BF002CBE98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A52B"/>
    <a:srgbClr val="63666A"/>
    <a:srgbClr val="BBBCBC"/>
    <a:srgbClr val="041E42"/>
    <a:srgbClr val="003D81"/>
    <a:srgbClr val="9CA09C"/>
    <a:srgbClr val="4A4C4D"/>
    <a:srgbClr val="00A4CC"/>
    <a:srgbClr val="011B39"/>
    <a:srgbClr val="003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7" autoAdjust="0"/>
    <p:restoredTop sz="67239" autoAdjust="0"/>
  </p:normalViewPr>
  <p:slideViewPr>
    <p:cSldViewPr snapToGrid="0" snapToObjects="1">
      <p:cViewPr varScale="1">
        <p:scale>
          <a:sx n="79" d="100"/>
          <a:sy n="79" d="100"/>
        </p:scale>
        <p:origin x="12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2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3AA83-0331-A946-ADDB-F287CC1969E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CF24-3E22-D241-8907-2A37EE42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2523-9D72-CB41-8D09-2C15EA0C0F3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852F-C953-3445-B10C-3B6B94EB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9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78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0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10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56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3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bit.ly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/3qs51XU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33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4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77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62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2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76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14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9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4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7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1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42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3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18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53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6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94" y="530103"/>
            <a:ext cx="5267656" cy="1731951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896" y="2479367"/>
            <a:ext cx="5267655" cy="978607"/>
          </a:xfrm>
        </p:spPr>
        <p:txBody>
          <a:bodyPr>
            <a:normAutofit/>
          </a:bodyPr>
          <a:lstStyle>
            <a:lvl1pPr marL="0" indent="0" algn="l">
              <a:buNone/>
              <a:defRPr sz="2251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7896" y="6124651"/>
            <a:ext cx="393097" cy="365125"/>
          </a:xfrm>
        </p:spPr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474" y="1686737"/>
            <a:ext cx="8686426" cy="426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95"/>
            <a:ext cx="2166730" cy="86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8CE6B-3838-8645-ACEB-ED077F51C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69" y="341769"/>
            <a:ext cx="1716531" cy="4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7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6/11/23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896" y="6070861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4928135" y="6262916"/>
            <a:ext cx="3903964" cy="4245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342991" rtl="0" eaLnBrk="1" latinLnBrk="0" hangingPunct="1">
        <a:spcBef>
          <a:spcPct val="0"/>
        </a:spcBef>
        <a:buNone/>
        <a:defRPr sz="2701" b="1" i="0" kern="1200">
          <a:solidFill>
            <a:srgbClr val="002D50"/>
          </a:solidFill>
          <a:latin typeface="Helvetica Neue"/>
          <a:ea typeface="+mj-ea"/>
          <a:cs typeface="Helvetica Neue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Adobe Caslon Pro"/>
          <a:ea typeface="+mn-ea"/>
          <a:cs typeface="Adobe Caslon Pro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b="0" i="0" kern="1200">
          <a:solidFill>
            <a:schemeClr val="tx1"/>
          </a:solidFill>
          <a:latin typeface="Adobe Caslon Pro"/>
          <a:ea typeface="+mn-ea"/>
          <a:cs typeface="Adobe Caslon Pro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dobe Caslon Pro"/>
          <a:ea typeface="+mn-ea"/>
          <a:cs typeface="Adobe Caslon Pro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d106.github.io/intro2R/lectures.html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Science Basics in R:</a:t>
            </a:r>
          </a:p>
          <a:p>
            <a:pPr algn="l"/>
            <a:r>
              <a:rPr lang="en-US" sz="4051" dirty="0">
                <a:solidFill>
                  <a:schemeClr val="bg1"/>
                </a:solidFill>
                <a:latin typeface="Helvetica Neue"/>
                <a:cs typeface="Helvetica Neue"/>
              </a:rPr>
              <a:t>Day 2: Data 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4A1C0-B85D-EC16-2E15-27A79BA60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85" y="868679"/>
            <a:ext cx="4695002" cy="4470763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252794" y="1151453"/>
            <a:ext cx="37252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management is the practice of creating, maintaining, documenting, and securing data.</a:t>
            </a:r>
          </a:p>
          <a:p>
            <a:pPr lvl="1" algn="ctr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It includes data cleaning, among many other tasks.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F8DF7-9F95-C2F1-D861-16E63F2730F9}"/>
              </a:ext>
            </a:extLst>
          </p:cNvPr>
          <p:cNvSpPr txBox="1"/>
          <p:nvPr/>
        </p:nvSpPr>
        <p:spPr>
          <a:xfrm>
            <a:off x="108252" y="5649106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Graphic from https://</a:t>
            </a:r>
            <a:r>
              <a:rPr lang="en-US" sz="1000" dirty="0" err="1"/>
              <a:t>datamanagement.iu.edu</a:t>
            </a:r>
            <a:r>
              <a:rPr lang="en-US" sz="1000" dirty="0"/>
              <a:t>/</a:t>
            </a:r>
            <a:endParaRPr 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302310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does data cleaning involve?</a:t>
            </a:r>
          </a:p>
          <a:p>
            <a:r>
              <a:rPr lang="en-US" sz="3200" i="1" dirty="0"/>
              <a:t>Better question: what doesn’t it involve?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429870" y="1722953"/>
            <a:ext cx="722569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cleaning tasks depending on what types of data you’re working with and where you got them!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Identifying and addressing missing values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Fixing “weird” characters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Combining multiple datasets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Deduplicating lists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Identifying other discrepancies…</a:t>
            </a:r>
          </a:p>
        </p:txBody>
      </p:sp>
    </p:spTree>
    <p:extLst>
      <p:ext uri="{BB962C8B-B14F-4D97-AF65-F5344CB8AC3E}">
        <p14:creationId xmlns:p14="http://schemas.microsoft.com/office/powerpoint/2010/main" val="208370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Some useful sources of global public health data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3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WHO Global Health Observatory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www.who.int</a:t>
            </a:r>
            <a:r>
              <a:rPr lang="en-US" sz="3200" b="0" i="1" dirty="0"/>
              <a:t>/data/</a:t>
            </a:r>
            <a:r>
              <a:rPr lang="en-US" sz="3200" b="0" i="1" dirty="0" err="1"/>
              <a:t>gho</a:t>
            </a:r>
            <a:endParaRPr lang="en-US" sz="3200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51815-D230-6DA3-EA73-99D41D60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8" y="1612668"/>
            <a:ext cx="8754644" cy="31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24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79B0D-D650-2BB7-4974-7307466D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665515"/>
            <a:ext cx="8282666" cy="383198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5BC68DF-1870-AE0A-FB82-3F1E68EB474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OECD Health Data Repository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data.oecd.org</a:t>
            </a:r>
            <a:r>
              <a:rPr lang="en-US" sz="3200" b="0" i="1" dirty="0"/>
              <a:t>/</a:t>
            </a:r>
            <a:r>
              <a:rPr lang="en-US" sz="3200" b="0" i="1" dirty="0" err="1"/>
              <a:t>health.htm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215344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5BC68DF-1870-AE0A-FB82-3F1E68EB474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UN SDG Global Database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unstats.un.org</a:t>
            </a:r>
            <a:r>
              <a:rPr lang="en-US" sz="3200" b="0" i="1" dirty="0"/>
              <a:t>/</a:t>
            </a:r>
            <a:r>
              <a:rPr lang="en-US" sz="3200" b="0" i="1" dirty="0" err="1"/>
              <a:t>sdgs</a:t>
            </a:r>
            <a:r>
              <a:rPr lang="en-US" sz="3200" b="0" i="1" dirty="0"/>
              <a:t>/</a:t>
            </a:r>
            <a:r>
              <a:rPr lang="en-US" sz="3200" b="0" i="1" dirty="0" err="1"/>
              <a:t>dataportal</a:t>
            </a:r>
            <a:endParaRPr lang="en-US" sz="3200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0E549-D049-C9DB-B230-70096CEB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1126"/>
            <a:ext cx="7772400" cy="34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7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39D73-70F4-B0A0-E897-5CE0F5EB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3" y="1449381"/>
            <a:ext cx="8262257" cy="434264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OCHA Humanitarian Data Exchange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data.humdata.org</a:t>
            </a:r>
            <a:r>
              <a:rPr lang="en-US" sz="3200" b="0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442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Demographic and Health Surveys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dhsprogram.com</a:t>
            </a:r>
            <a:r>
              <a:rPr lang="en-US" sz="3200" b="0" i="1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5B396-4761-C10D-8E75-49AC326F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552372"/>
            <a:ext cx="7772400" cy="33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Verena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www.viralemergence.org</a:t>
            </a:r>
            <a:r>
              <a:rPr lang="en-US" sz="3200" b="0" i="1" dirty="0"/>
              <a:t>/data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A69CB-6093-8ED6-1545-4286AD0F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06" y="1718091"/>
            <a:ext cx="8362123" cy="30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9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5ED5B6-8981-805F-0B3C-3899BC90E498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IDEA</a:t>
            </a:r>
          </a:p>
          <a:p>
            <a:r>
              <a:rPr lang="en-US" sz="3200" b="0" i="1" dirty="0"/>
              <a:t>https://</a:t>
            </a:r>
            <a:r>
              <a:rPr lang="en-US" sz="3200" b="0" i="1" dirty="0" err="1"/>
              <a:t>ghssidea.org</a:t>
            </a:r>
            <a:r>
              <a:rPr lang="en-US" sz="3200" b="0" i="1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5DB86-A682-D24D-6480-C5031BA4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0" y="1623563"/>
            <a:ext cx="7772400" cy="33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Goals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CC09A-460B-AC0E-16BF-B9DEE9EE6DAA}"/>
              </a:ext>
            </a:extLst>
          </p:cNvPr>
          <p:cNvSpPr txBox="1"/>
          <p:nvPr/>
        </p:nvSpPr>
        <p:spPr>
          <a:xfrm>
            <a:off x="429869" y="979468"/>
            <a:ext cx="828426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Explore </a:t>
            </a:r>
            <a:r>
              <a:rPr lang="en-US" sz="2600" dirty="0" err="1"/>
              <a:t>github</a:t>
            </a:r>
            <a:r>
              <a:rPr lang="en-US" sz="2600" dirty="0"/>
              <a:t> to access course materials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Understand </a:t>
            </a:r>
            <a:r>
              <a:rPr lang="en-US" sz="2600" dirty="0"/>
              <a:t>what data management is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Identify</a:t>
            </a:r>
            <a:r>
              <a:rPr lang="en-US" sz="2600" dirty="0"/>
              <a:t> some interesting sources of healthcare and public health data (if you don’t already have your own)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Load and clean</a:t>
            </a:r>
            <a:r>
              <a:rPr lang="en-US" sz="2600" dirty="0"/>
              <a:t> your first dataset in 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Learn about and implement </a:t>
            </a:r>
            <a:r>
              <a:rPr lang="en-US" sz="2600" dirty="0"/>
              <a:t>best practices for: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documenting your code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dictionaries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doing reproducible research in R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891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Let’s 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What other datasets have you used for work or school? </a:t>
            </a:r>
          </a:p>
        </p:txBody>
      </p:sp>
    </p:spTree>
    <p:extLst>
      <p:ext uri="{BB962C8B-B14F-4D97-AF65-F5344CB8AC3E}">
        <p14:creationId xmlns:p14="http://schemas.microsoft.com/office/powerpoint/2010/main" val="400251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Reading in a new dataset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90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Raw data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C95B8-19D2-E0BA-F47E-6ACC13CED8BF}"/>
              </a:ext>
            </a:extLst>
          </p:cNvPr>
          <p:cNvSpPr txBox="1"/>
          <p:nvPr/>
        </p:nvSpPr>
        <p:spPr>
          <a:xfrm>
            <a:off x="429870" y="1233096"/>
            <a:ext cx="80936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We’re going to talk about structured, flat files today, but there are many types of data that R can work with!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Excel: proprietary file format (Microsoft), but common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CSV: comma-separated values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TSV: tab-separated values</a:t>
            </a:r>
          </a:p>
        </p:txBody>
      </p:sp>
    </p:spTree>
    <p:extLst>
      <p:ext uri="{BB962C8B-B14F-4D97-AF65-F5344CB8AC3E}">
        <p14:creationId xmlns:p14="http://schemas.microsoft.com/office/powerpoint/2010/main" val="164810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Functions to 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72F1A-2C2C-E4C6-281C-3DCB683F3106}"/>
              </a:ext>
            </a:extLst>
          </p:cNvPr>
          <p:cNvSpPr txBox="1"/>
          <p:nvPr/>
        </p:nvSpPr>
        <p:spPr>
          <a:xfrm>
            <a:off x="429870" y="1233096"/>
            <a:ext cx="80936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Excel: </a:t>
            </a:r>
            <a:r>
              <a:rPr lang="en-US" sz="2600" dirty="0" err="1"/>
              <a:t>read_excel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CSV: </a:t>
            </a:r>
            <a:r>
              <a:rPr lang="en-US" sz="2600" dirty="0" err="1"/>
              <a:t>read.csv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TSV: </a:t>
            </a:r>
            <a:r>
              <a:rPr lang="en-US" sz="2600" dirty="0" err="1"/>
              <a:t>read.delim</a:t>
            </a:r>
            <a:r>
              <a:rPr lang="en-US" sz="2600" dirty="0"/>
              <a:t>()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b="1" dirty="0"/>
              <a:t>Example: </a:t>
            </a:r>
            <a:r>
              <a:rPr lang="en-US" sz="2600" dirty="0" err="1"/>
              <a:t>read.delim</a:t>
            </a:r>
            <a:r>
              <a:rPr lang="en-US" sz="2600" dirty="0"/>
              <a:t>("</a:t>
            </a:r>
            <a:r>
              <a:rPr lang="en-US" sz="2600" dirty="0" err="1"/>
              <a:t>countries.tsv</a:t>
            </a:r>
            <a:r>
              <a:rPr lang="en-US" sz="26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147741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046FA-226A-B31A-EF13-C6356C72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8252"/>
            <a:ext cx="7772400" cy="41548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33E0FB-AFF8-28F2-118E-18C2CD113B89}"/>
              </a:ext>
            </a:extLst>
          </p:cNvPr>
          <p:cNvSpPr/>
          <p:nvPr/>
        </p:nvSpPr>
        <p:spPr>
          <a:xfrm>
            <a:off x="6004407" y="1193574"/>
            <a:ext cx="1024191" cy="55358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0426E-5751-1D79-8BDE-C3DEC504DF14}"/>
              </a:ext>
            </a:extLst>
          </p:cNvPr>
          <p:cNvSpPr txBox="1"/>
          <p:nvPr/>
        </p:nvSpPr>
        <p:spPr>
          <a:xfrm>
            <a:off x="6122363" y="2113425"/>
            <a:ext cx="181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dataset button</a:t>
            </a:r>
          </a:p>
        </p:txBody>
      </p:sp>
    </p:spTree>
    <p:extLst>
      <p:ext uri="{BB962C8B-B14F-4D97-AF65-F5344CB8AC3E}">
        <p14:creationId xmlns:p14="http://schemas.microsoft.com/office/powerpoint/2010/main" val="3329207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287F7-4093-A9E1-FE6B-C1A601EB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30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6020736" y="1203264"/>
            <a:ext cx="1359779" cy="1546743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45629" y="3646329"/>
            <a:ext cx="241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Several default options of data types, including Excel. Here, I’ll select the first option, using base R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03740F7-C8BE-F48C-613E-52DF35C57C7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3068584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B84C84-E755-31D3-FA3C-9EC3D0A8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76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954922" y="1550373"/>
            <a:ext cx="5458249" cy="359312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690208" y="1120027"/>
            <a:ext cx="199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 your data file, you might need to look around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E030B1-0148-25AD-85F3-A7ADC23DD584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98375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2BD79-1389-A66D-55B4-9617E157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0027"/>
            <a:ext cx="7772400" cy="418226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954922" y="1550373"/>
            <a:ext cx="5458249" cy="359312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</p:spTree>
    <p:extLst>
      <p:ext uri="{BB962C8B-B14F-4D97-AF65-F5344CB8AC3E}">
        <p14:creationId xmlns:p14="http://schemas.microsoft.com/office/powerpoint/2010/main" val="229192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113129-897A-2380-E4B2-0A76BC39C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00" y="877881"/>
            <a:ext cx="5458250" cy="44785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091761" y="1730374"/>
            <a:ext cx="2141296" cy="323166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25DD48A-845B-54C2-8CB3-9701422560D6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C0A694-16D9-7018-4D9C-9C0EC0B8E9E1}"/>
              </a:ext>
            </a:extLst>
          </p:cNvPr>
          <p:cNvSpPr/>
          <p:nvPr/>
        </p:nvSpPr>
        <p:spPr>
          <a:xfrm>
            <a:off x="3023975" y="3167743"/>
            <a:ext cx="3835514" cy="53724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11A15-8B51-35B0-C4B6-02FC60C031DB}"/>
              </a:ext>
            </a:extLst>
          </p:cNvPr>
          <p:cNvSpPr txBox="1"/>
          <p:nvPr/>
        </p:nvSpPr>
        <p:spPr>
          <a:xfrm>
            <a:off x="6859489" y="1967414"/>
            <a:ext cx="199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Here, I needed to tell R that this dataset does have a heading</a:t>
            </a:r>
          </a:p>
        </p:txBody>
      </p:sp>
    </p:spTree>
    <p:extLst>
      <p:ext uri="{BB962C8B-B14F-4D97-AF65-F5344CB8AC3E}">
        <p14:creationId xmlns:p14="http://schemas.microsoft.com/office/powerpoint/2010/main" val="138939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A92133-2A9B-7A2D-09DF-8F7BBF0C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96" y="877880"/>
            <a:ext cx="5444051" cy="447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6466115" y="4576565"/>
            <a:ext cx="19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will need some help, probably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25DD48A-845B-54C2-8CB3-9701422560D6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C0A694-16D9-7018-4D9C-9C0EC0B8E9E1}"/>
              </a:ext>
            </a:extLst>
          </p:cNvPr>
          <p:cNvSpPr/>
          <p:nvPr/>
        </p:nvSpPr>
        <p:spPr>
          <a:xfrm>
            <a:off x="5000455" y="4899730"/>
            <a:ext cx="1073516" cy="53724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11A15-8B51-35B0-C4B6-02FC60C031DB}"/>
              </a:ext>
            </a:extLst>
          </p:cNvPr>
          <p:cNvSpPr txBox="1"/>
          <p:nvPr/>
        </p:nvSpPr>
        <p:spPr>
          <a:xfrm>
            <a:off x="6859489" y="1967414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Fixed the heading!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41B4F-59DB-C6CC-1F39-A9EFE5BBC0E4}"/>
              </a:ext>
            </a:extLst>
          </p:cNvPr>
          <p:cNvSpPr txBox="1"/>
          <p:nvPr/>
        </p:nvSpPr>
        <p:spPr>
          <a:xfrm>
            <a:off x="6644747" y="5027379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“Import”</a:t>
            </a:r>
          </a:p>
        </p:txBody>
      </p:sp>
    </p:spTree>
    <p:extLst>
      <p:ext uri="{BB962C8B-B14F-4D97-AF65-F5344CB8AC3E}">
        <p14:creationId xmlns:p14="http://schemas.microsoft.com/office/powerpoint/2010/main" val="248982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Accessing course materials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16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75519" y="1168958"/>
            <a:ext cx="5458249" cy="2318657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1937657" y="1427906"/>
            <a:ext cx="199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 are our data!</a:t>
            </a:r>
          </a:p>
        </p:txBody>
      </p:sp>
    </p:spTree>
    <p:extLst>
      <p:ext uri="{BB962C8B-B14F-4D97-AF65-F5344CB8AC3E}">
        <p14:creationId xmlns:p14="http://schemas.microsoft.com/office/powerpoint/2010/main" val="3929506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59190" y="5009171"/>
            <a:ext cx="5458249" cy="387651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3091427" y="3956812"/>
            <a:ext cx="2297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Studio automatically write code for us, see </a:t>
            </a:r>
            <a:r>
              <a:rPr lang="en-US" dirty="0" err="1">
                <a:solidFill>
                  <a:schemeClr val="bg1"/>
                </a:solidFill>
              </a:rPr>
              <a:t>read.delim</a:t>
            </a:r>
            <a:r>
              <a:rPr lang="en-US" dirty="0">
                <a:solidFill>
                  <a:schemeClr val="bg1"/>
                </a:solidFill>
              </a:rPr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1723111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159190" y="5102476"/>
            <a:ext cx="1594965" cy="423375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3072765" y="3956812"/>
            <a:ext cx="2581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the View() function told R to show us the data table above</a:t>
            </a:r>
          </a:p>
        </p:txBody>
      </p:sp>
    </p:spTree>
    <p:extLst>
      <p:ext uri="{BB962C8B-B14F-4D97-AF65-F5344CB8AC3E}">
        <p14:creationId xmlns:p14="http://schemas.microsoft.com/office/powerpoint/2010/main" val="3735390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543C08-B1D7-A85C-1A27-0D60D20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4" y="1332149"/>
            <a:ext cx="7772400" cy="4193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DBD4A-4A67-4854-FB86-D249807801D3}"/>
              </a:ext>
            </a:extLst>
          </p:cNvPr>
          <p:cNvSpPr/>
          <p:nvPr/>
        </p:nvSpPr>
        <p:spPr>
          <a:xfrm>
            <a:off x="5306438" y="1617386"/>
            <a:ext cx="3026460" cy="923330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Loading data with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</p:spTree>
    <p:extLst>
      <p:ext uri="{BB962C8B-B14F-4D97-AF65-F5344CB8AC3E}">
        <p14:creationId xmlns:p14="http://schemas.microsoft.com/office/powerpoint/2010/main" val="2759294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60D1F-C079-A5EF-8E80-D342B5425D05}"/>
              </a:ext>
            </a:extLst>
          </p:cNvPr>
          <p:cNvSpPr txBox="1"/>
          <p:nvPr/>
        </p:nvSpPr>
        <p:spPr>
          <a:xfrm>
            <a:off x="525178" y="2618783"/>
            <a:ext cx="809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dirty="0" err="1"/>
              <a:t>bit.ly</a:t>
            </a:r>
            <a:r>
              <a:rPr lang="en-US" sz="3600" dirty="0"/>
              <a:t>/</a:t>
            </a:r>
            <a:r>
              <a:rPr lang="en-US" sz="3600" dirty="0" err="1"/>
              <a:t>ghss</a:t>
            </a:r>
            <a:r>
              <a:rPr lang="en-US" sz="3600" dirty="0"/>
              <a:t>-diplomacy-data-countries</a:t>
            </a:r>
          </a:p>
        </p:txBody>
      </p:sp>
    </p:spTree>
    <p:extLst>
      <p:ext uri="{BB962C8B-B14F-4D97-AF65-F5344CB8AC3E}">
        <p14:creationId xmlns:p14="http://schemas.microsoft.com/office/powerpoint/2010/main" val="189736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50CFA-569A-FCC8-EE6A-CB1802A3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82836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277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50CFA-569A-FCC8-EE6A-CB1802A3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82836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19CBFF-FF55-DEEB-C9AB-D93B2F11CD54}"/>
              </a:ext>
            </a:extLst>
          </p:cNvPr>
          <p:cNvSpPr/>
          <p:nvPr/>
        </p:nvSpPr>
        <p:spPr>
          <a:xfrm>
            <a:off x="8061822" y="2144729"/>
            <a:ext cx="536826" cy="474054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22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Workshop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78464-689A-3B4C-16E3-8EB7823E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0901"/>
            <a:ext cx="7772400" cy="3727520"/>
          </a:xfrm>
          <a:prstGeom prst="rect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19CBFF-FF55-DEEB-C9AB-D93B2F11CD54}"/>
              </a:ext>
            </a:extLst>
          </p:cNvPr>
          <p:cNvSpPr/>
          <p:nvPr/>
        </p:nvSpPr>
        <p:spPr>
          <a:xfrm>
            <a:off x="6802865" y="2297200"/>
            <a:ext cx="883396" cy="409303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147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B0D079D4-9F88-7971-071D-3104890A1E8C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Your turn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4713-618D-8B21-92B1-C7367339DDAB}"/>
              </a:ext>
            </a:extLst>
          </p:cNvPr>
          <p:cNvSpPr txBox="1"/>
          <p:nvPr/>
        </p:nvSpPr>
        <p:spPr>
          <a:xfrm>
            <a:off x="5879892" y="2618783"/>
            <a:ext cx="229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countries dataset in our R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60D1F-C079-A5EF-8E80-D342B5425D05}"/>
              </a:ext>
            </a:extLst>
          </p:cNvPr>
          <p:cNvSpPr txBox="1"/>
          <p:nvPr/>
        </p:nvSpPr>
        <p:spPr>
          <a:xfrm>
            <a:off x="429870" y="1233096"/>
            <a:ext cx="8093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Go to </a:t>
            </a:r>
            <a:r>
              <a:rPr lang="en-US" sz="2600" dirty="0" err="1"/>
              <a:t>bit.ly</a:t>
            </a:r>
            <a:r>
              <a:rPr lang="en-US" sz="2600" dirty="0"/>
              <a:t>/</a:t>
            </a:r>
            <a:r>
              <a:rPr lang="en-US" sz="2600" dirty="0" err="1"/>
              <a:t>ghss</a:t>
            </a:r>
            <a:r>
              <a:rPr lang="en-US" sz="2600" dirty="0"/>
              <a:t>-diplomacy-data-countries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Download file “</a:t>
            </a:r>
            <a:r>
              <a:rPr lang="en-US" sz="2600" dirty="0" err="1"/>
              <a:t>countries.tsv</a:t>
            </a:r>
            <a:r>
              <a:rPr lang="en-US" sz="2600" dirty="0"/>
              <a:t>”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Save it somewhere on your computer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Read it into 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If you have issues, you can also try                                                                       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read.delim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(" https://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raw.githubusercontent.com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seaneff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/data-science-basics-2023/main/day2/exercise/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countries.tsv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")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77660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structures in 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9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is </a:t>
            </a:r>
            <a:r>
              <a:rPr lang="en-US" sz="3200" dirty="0" err="1"/>
              <a:t>github</a:t>
            </a:r>
            <a:r>
              <a:rPr lang="en-US" sz="3200" dirty="0"/>
              <a:t>?</a:t>
            </a:r>
            <a:endParaRPr lang="en-US" sz="32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429870" y="1265753"/>
            <a:ext cx="82842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Have you ever saved a bunch of versions of a paper on your computer with different file names at different dates or times of day?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Backups are useful to save progress, understand what we’ve done before, and look into problems/bugs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err="1"/>
              <a:t>Github</a:t>
            </a:r>
            <a:r>
              <a:rPr lang="en-US" sz="2600" dirty="0"/>
              <a:t> is a tool do help do this with code</a:t>
            </a:r>
          </a:p>
        </p:txBody>
      </p:sp>
    </p:spTree>
    <p:extLst>
      <p:ext uri="{BB962C8B-B14F-4D97-AF65-F5344CB8AC3E}">
        <p14:creationId xmlns:p14="http://schemas.microsoft.com/office/powerpoint/2010/main" val="3989927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Data Structures in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D7B8F-B9AB-5720-087E-1A75A0241263}"/>
              </a:ext>
            </a:extLst>
          </p:cNvPr>
          <p:cNvSpPr txBox="1"/>
          <p:nvPr/>
        </p:nvSpPr>
        <p:spPr>
          <a:xfrm>
            <a:off x="429870" y="1233096"/>
            <a:ext cx="80936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Yesterday we discussed vectors, today, we’re going to talk about other types of data structures in R. There are a few different types, but the ones we’ll talk about this week are: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vectors: group of data elements of a certain type (1D)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matrix: group of data elements of a certain type (2D)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data frame: group of data elements with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202202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Vectors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DF1F9-CB82-09D2-0AED-968C1F5B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8" y="1231641"/>
            <a:ext cx="8523703" cy="39559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26A85B-6615-AF2B-CAC9-D6CF60FB86A0}"/>
              </a:ext>
            </a:extLst>
          </p:cNvPr>
          <p:cNvSpPr/>
          <p:nvPr/>
        </p:nvSpPr>
        <p:spPr>
          <a:xfrm>
            <a:off x="2313992" y="1181254"/>
            <a:ext cx="1045028" cy="449549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 err="1"/>
              <a:t>Dataframe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DF1F9-CB82-09D2-0AED-968C1F5B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8" y="1231641"/>
            <a:ext cx="8523703" cy="39559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26A85B-6615-AF2B-CAC9-D6CF60FB86A0}"/>
              </a:ext>
            </a:extLst>
          </p:cNvPr>
          <p:cNvSpPr/>
          <p:nvPr/>
        </p:nvSpPr>
        <p:spPr>
          <a:xfrm>
            <a:off x="0" y="1181254"/>
            <a:ext cx="9144000" cy="4495492"/>
          </a:xfrm>
          <a:prstGeom prst="ellipse">
            <a:avLst/>
          </a:prstGeom>
          <a:noFill/>
          <a:ln w="76200">
            <a:solidFill>
              <a:schemeClr val="accent6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2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Can you find a logical vector?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 string vector?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 numeric vector?</a:t>
            </a:r>
          </a:p>
        </p:txBody>
      </p:sp>
    </p:spTree>
    <p:extLst>
      <p:ext uri="{BB962C8B-B14F-4D97-AF65-F5344CB8AC3E}">
        <p14:creationId xmlns:p14="http://schemas.microsoft.com/office/powerpoint/2010/main" val="3476616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  <a:p>
            <a:r>
              <a:rPr lang="en-US" sz="3200" b="0" i="1" dirty="0"/>
              <a:t>head()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3D294-9CEB-7169-D001-FC87C919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" y="1751099"/>
            <a:ext cx="8341567" cy="33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7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10C55-3EA9-93B1-1C11-456EB459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6" y="1593003"/>
            <a:ext cx="5380887" cy="410285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  <a:p>
            <a:r>
              <a:rPr lang="en-US" sz="3200" b="0" i="1" dirty="0"/>
              <a:t>View() function</a:t>
            </a:r>
          </a:p>
        </p:txBody>
      </p:sp>
    </p:spTree>
    <p:extLst>
      <p:ext uri="{BB962C8B-B14F-4D97-AF65-F5344CB8AC3E}">
        <p14:creationId xmlns:p14="http://schemas.microsoft.com/office/powerpoint/2010/main" val="3755613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Exploring your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F40BC-299C-98C4-397C-BF5AEFC5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62" y="1194318"/>
            <a:ext cx="7092876" cy="41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1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820520C-D918-1ACF-7A7B-98F1756AA663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Accessing subsets of data</a:t>
            </a:r>
          </a:p>
          <a:p>
            <a:r>
              <a:rPr lang="en-US" sz="3200" b="0" i="1" dirty="0"/>
              <a:t>Using $ to call 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7CF79-8C9C-B787-9389-3A829EE7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0" y="1642453"/>
            <a:ext cx="7772400" cy="35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59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Take five minutes to explore this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How many rows are there?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How many columns are there?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Can you use “$” to select a vector?</a:t>
            </a:r>
          </a:p>
        </p:txBody>
      </p:sp>
    </p:spTree>
    <p:extLst>
      <p:ext uri="{BB962C8B-B14F-4D97-AF65-F5344CB8AC3E}">
        <p14:creationId xmlns:p14="http://schemas.microsoft.com/office/powerpoint/2010/main" val="3562544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Data cleaning basics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8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90BEDCE-54AE-60FC-D597-81472A632DE0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871413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What is </a:t>
            </a:r>
            <a:r>
              <a:rPr lang="en-US" sz="3200" dirty="0" err="1"/>
              <a:t>github</a:t>
            </a:r>
            <a:r>
              <a:rPr lang="en-US" sz="3200" dirty="0"/>
              <a:t>?</a:t>
            </a:r>
            <a:endParaRPr lang="en-US" sz="32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A10C9-FE35-FD58-3692-DC4CDD0C2B8C}"/>
              </a:ext>
            </a:extLst>
          </p:cNvPr>
          <p:cNvSpPr txBox="1"/>
          <p:nvPr/>
        </p:nvSpPr>
        <p:spPr>
          <a:xfrm>
            <a:off x="429870" y="1265753"/>
            <a:ext cx="82842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We’ll talk more about </a:t>
            </a:r>
            <a:r>
              <a:rPr lang="en-US" sz="2600" dirty="0" err="1"/>
              <a:t>github</a:t>
            </a:r>
            <a:r>
              <a:rPr lang="en-US" sz="2600" dirty="0"/>
              <a:t> on the fourth day of this workshop. For now, I’d like you to be able to use it to access course materials any time you’d like to.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b="1" dirty="0"/>
              <a:t>https://</a:t>
            </a:r>
            <a:r>
              <a:rPr lang="en-US" sz="2600" b="1" dirty="0" err="1"/>
              <a:t>github.com</a:t>
            </a:r>
            <a:r>
              <a:rPr lang="en-US" sz="2600" b="1" dirty="0"/>
              <a:t>/</a:t>
            </a:r>
            <a:r>
              <a:rPr lang="en-US" sz="2600" b="1" dirty="0" err="1"/>
              <a:t>seaneff</a:t>
            </a:r>
            <a:r>
              <a:rPr lang="en-US" sz="2600" b="1" dirty="0"/>
              <a:t>/data-science-basics-2023</a:t>
            </a:r>
          </a:p>
        </p:txBody>
      </p:sp>
    </p:spTree>
    <p:extLst>
      <p:ext uri="{BB962C8B-B14F-4D97-AF65-F5344CB8AC3E}">
        <p14:creationId xmlns:p14="http://schemas.microsoft.com/office/powerpoint/2010/main" val="3081502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BA82A-1935-B03C-B6F5-25B3E4B1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56" y="1054271"/>
            <a:ext cx="7053281" cy="42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92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C0158-35E9-74D6-72AE-313CCC68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7881"/>
            <a:ext cx="7772400" cy="454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7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Check for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7A669-64F8-274D-5963-E121FD3B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34" y="877881"/>
            <a:ext cx="7277216" cy="45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40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Ask questions about your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76FC5-5AC7-E103-E079-B2244A16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29436"/>
            <a:ext cx="7772400" cy="34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98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Documenting your data, code, and results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0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E111A-049C-2CE8-B4AB-259F971DEC50}"/>
              </a:ext>
            </a:extLst>
          </p:cNvPr>
          <p:cNvSpPr txBox="1"/>
          <p:nvPr/>
        </p:nvSpPr>
        <p:spPr>
          <a:xfrm>
            <a:off x="429869" y="1041023"/>
            <a:ext cx="856484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Throughout your analysis, documentation might be the single most important, and also the single most under-appreciated step of the process.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Documentation is helpful for 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current you: writing out simple, clear, documentation helps you think clearly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future you: you’ll inevitably forget </a:t>
            </a:r>
            <a:r>
              <a:rPr lang="en-US" sz="2600" i="1" dirty="0"/>
              <a:t>why</a:t>
            </a:r>
            <a:r>
              <a:rPr lang="en-US" sz="2600" dirty="0"/>
              <a:t> you did certain things, even if you can see your old code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others: hopefully other people will also use your work, and they need to know about it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26674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E111A-049C-2CE8-B4AB-259F971DEC50}"/>
              </a:ext>
            </a:extLst>
          </p:cNvPr>
          <p:cNvSpPr txBox="1"/>
          <p:nvPr/>
        </p:nvSpPr>
        <p:spPr>
          <a:xfrm>
            <a:off x="429869" y="1287244"/>
            <a:ext cx="815895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Different materials, and different types of analysis benefit from different types of documentation.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Datasets: </a:t>
            </a:r>
            <a:r>
              <a:rPr lang="en-US" sz="2600" dirty="0"/>
              <a:t>Data dictionaries, rules to generate datasets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Code: </a:t>
            </a:r>
            <a:r>
              <a:rPr lang="en-US" sz="2600" dirty="0"/>
              <a:t>Comments in code, README files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Analysis/Results: </a:t>
            </a:r>
            <a:r>
              <a:rPr lang="en-US" sz="2600" dirty="0"/>
              <a:t>Methods documentation, in a word document, a google document, or in </a:t>
            </a:r>
            <a:r>
              <a:rPr lang="en-US" sz="2600" dirty="0" err="1"/>
              <a:t>github</a:t>
            </a:r>
            <a:endParaRPr lang="en-US" sz="2600" b="1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12208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A061A-9777-040A-535D-5DC28D3EAC49}"/>
              </a:ext>
            </a:extLst>
          </p:cNvPr>
          <p:cNvSpPr txBox="1"/>
          <p:nvPr/>
        </p:nvSpPr>
        <p:spPr>
          <a:xfrm>
            <a:off x="492520" y="1604485"/>
            <a:ext cx="81589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The most common way to document a dataset is a data dictionary. At a minimum, data dictionaries: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Define the columns (“fields”) of a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Specify what a row corresponds to (e.g., one country)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Give context about what the data are, including where they come from and how often they are updated</a:t>
            </a:r>
          </a:p>
        </p:txBody>
      </p:sp>
    </p:spTree>
    <p:extLst>
      <p:ext uri="{BB962C8B-B14F-4D97-AF65-F5344CB8AC3E}">
        <p14:creationId xmlns:p14="http://schemas.microsoft.com/office/powerpoint/2010/main" val="3116023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A061A-9777-040A-535D-5DC28D3EAC49}"/>
              </a:ext>
            </a:extLst>
          </p:cNvPr>
          <p:cNvSpPr txBox="1"/>
          <p:nvPr/>
        </p:nvSpPr>
        <p:spPr>
          <a:xfrm>
            <a:off x="492520" y="1604485"/>
            <a:ext cx="815895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Data dictionaries come in lots of formats and flavors. Work with the type that makes the most sense for who you are trying to communicate with.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You can see in the course references/ folder for today a few different examples of data dictionaries, with URLs for future reference.</a:t>
            </a:r>
          </a:p>
        </p:txBody>
      </p:sp>
    </p:spTree>
    <p:extLst>
      <p:ext uri="{BB962C8B-B14F-4D97-AF65-F5344CB8AC3E}">
        <p14:creationId xmlns:p14="http://schemas.microsoft.com/office/powerpoint/2010/main" val="30478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datasets</a:t>
            </a:r>
          </a:p>
          <a:p>
            <a:r>
              <a:rPr lang="en-US" sz="3200" b="0" i="1" dirty="0"/>
              <a:t>Data dictionaries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CE414-857F-9E84-CD32-AE745FC2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89" y="1843580"/>
            <a:ext cx="8544022" cy="317084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schemeClr val="bg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83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31408-B0F7-189B-8080-DBB62338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283"/>
            <a:ext cx="7772400" cy="411121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2511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code</a:t>
            </a:r>
          </a:p>
          <a:p>
            <a:r>
              <a:rPr lang="en-US" sz="3200" b="0" dirty="0"/>
              <a:t>commenting your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10E82-CF98-6DCC-B863-C7E616C112BD}"/>
              </a:ext>
            </a:extLst>
          </p:cNvPr>
          <p:cNvSpPr txBox="1"/>
          <p:nvPr/>
        </p:nvSpPr>
        <p:spPr>
          <a:xfrm>
            <a:off x="429869" y="1449381"/>
            <a:ext cx="80050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As you’re working through code, leave comments to define sections, or to explain what you’re doing.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# means a line of R is a comment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A5DF1-9C6F-A7C3-78EE-70E838F7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155" y="2933253"/>
            <a:ext cx="5038531" cy="262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21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Documenting code</a:t>
            </a:r>
          </a:p>
          <a:p>
            <a:r>
              <a:rPr lang="en-US" sz="3200" b="0" dirty="0"/>
              <a:t>README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10E82-CF98-6DCC-B863-C7E616C112BD}"/>
              </a:ext>
            </a:extLst>
          </p:cNvPr>
          <p:cNvSpPr txBox="1"/>
          <p:nvPr/>
        </p:nvSpPr>
        <p:spPr>
          <a:xfrm>
            <a:off x="429868" y="1449381"/>
            <a:ext cx="84155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README files summarize the contents of a specific folder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Common in </a:t>
            </a:r>
            <a:r>
              <a:rPr lang="en-US" sz="2600" dirty="0" err="1"/>
              <a:t>github</a:t>
            </a:r>
            <a:r>
              <a:rPr lang="en-US" sz="2600" dirty="0"/>
              <a:t>, rendered using Markdown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189B8-2352-5CAB-B33F-07718CC3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67" y="2729201"/>
            <a:ext cx="3936859" cy="27352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45A1D-9ED9-9C5E-60C0-AF4A4CAD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75" y="2729201"/>
            <a:ext cx="3657597" cy="2716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425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Reproducible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F7A73-FD0F-F9C0-9323-345EEC553F9C}"/>
              </a:ext>
            </a:extLst>
          </p:cNvPr>
          <p:cNvSpPr txBox="1"/>
          <p:nvPr/>
        </p:nvSpPr>
        <p:spPr>
          <a:xfrm>
            <a:off x="492520" y="1604485"/>
            <a:ext cx="81589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We won’t cover it in detail in this workshop, but R is a great way to ensure that your code, and your results, are well documented and reproducible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Use a single version of a </a:t>
            </a:r>
            <a:r>
              <a:rPr lang="en-US" sz="2600" b="1" dirty="0"/>
              <a:t>clean dataset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Document and version your </a:t>
            </a:r>
            <a:r>
              <a:rPr lang="en-US" sz="2600" b="1" dirty="0"/>
              <a:t>data cleaning decisions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Store your </a:t>
            </a:r>
            <a:r>
              <a:rPr lang="en-US" sz="2600" b="1" dirty="0"/>
              <a:t>code, results, &amp; documentation </a:t>
            </a:r>
            <a:r>
              <a:rPr lang="en-US" sz="2600" dirty="0"/>
              <a:t>in one spot</a:t>
            </a:r>
          </a:p>
        </p:txBody>
      </p:sp>
    </p:spTree>
    <p:extLst>
      <p:ext uri="{BB962C8B-B14F-4D97-AF65-F5344CB8AC3E}">
        <p14:creationId xmlns:p14="http://schemas.microsoft.com/office/powerpoint/2010/main" val="3435457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69" y="306381"/>
            <a:ext cx="815895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Reproducible results</a:t>
            </a:r>
          </a:p>
          <a:p>
            <a:r>
              <a:rPr lang="en-US" sz="3200" b="0" i="1" dirty="0"/>
              <a:t>R Markdown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7C278-9998-ED9C-E647-B7EECD21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69" y="1898425"/>
            <a:ext cx="8446881" cy="3061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912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0"/>
            <a:ext cx="7914030" cy="15877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Thank you!</a:t>
            </a:r>
          </a:p>
          <a:p>
            <a:endParaRPr lang="en-US" sz="3200" dirty="0"/>
          </a:p>
          <a:p>
            <a:r>
              <a:rPr lang="en-US" sz="3200" dirty="0"/>
              <a:t>See you tomorrow.</a:t>
            </a:r>
          </a:p>
          <a:p>
            <a:r>
              <a:rPr lang="en-US" sz="2400" i="1" dirty="0"/>
              <a:t>Please come with a fully charged laptop.</a:t>
            </a:r>
          </a:p>
          <a:p>
            <a:endParaRPr lang="en-US" sz="320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r>
              <a:rPr lang="en-US" sz="1600" b="0" dirty="0"/>
              <a:t>Lecture and course material adapted from Intro to R materials created by Alex Douglas, available online </a:t>
            </a:r>
            <a:r>
              <a:rPr lang="en-US" sz="1600" b="0" dirty="0">
                <a:hlinkClick r:id="rId2"/>
              </a:rPr>
              <a:t>here</a:t>
            </a:r>
            <a:r>
              <a:rPr lang="en-US" sz="1600" b="0" dirty="0"/>
              <a:t>, with corresponding free online textbook.</a:t>
            </a:r>
          </a:p>
          <a:p>
            <a:endParaRPr 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53270-FC82-8F69-DD7E-DA9BB724AB36}"/>
              </a:ext>
            </a:extLst>
          </p:cNvPr>
          <p:cNvSpPr txBox="1"/>
          <p:nvPr/>
        </p:nvSpPr>
        <p:spPr>
          <a:xfrm>
            <a:off x="930729" y="832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1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31408-B0F7-189B-8080-DBB62338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283"/>
            <a:ext cx="7772400" cy="411121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DA1C375-A90B-6963-EC79-0F01EEA7B8EA}"/>
              </a:ext>
            </a:extLst>
          </p:cNvPr>
          <p:cNvSpPr/>
          <p:nvPr/>
        </p:nvSpPr>
        <p:spPr>
          <a:xfrm>
            <a:off x="1562332" y="3075057"/>
            <a:ext cx="1024191" cy="504094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0F187-9E3D-A862-A509-F4E4C40C72E9}"/>
              </a:ext>
            </a:extLst>
          </p:cNvPr>
          <p:cNvSpPr txBox="1"/>
          <p:nvPr/>
        </p:nvSpPr>
        <p:spPr>
          <a:xfrm>
            <a:off x="3390516" y="1839371"/>
            <a:ext cx="286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Day 2 course materials are in this folder</a:t>
            </a:r>
          </a:p>
        </p:txBody>
      </p:sp>
    </p:spTree>
    <p:extLst>
      <p:ext uri="{BB962C8B-B14F-4D97-AF65-F5344CB8AC3E}">
        <p14:creationId xmlns:p14="http://schemas.microsoft.com/office/powerpoint/2010/main" val="248647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2BEE06C-3CB4-1A31-1F99-81886307D619}"/>
              </a:ext>
            </a:extLst>
          </p:cNvPr>
          <p:cNvSpPr txBox="1">
            <a:spLocks/>
          </p:cNvSpPr>
          <p:nvPr/>
        </p:nvSpPr>
        <p:spPr>
          <a:xfrm>
            <a:off x="429870" y="306381"/>
            <a:ext cx="659872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701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200" dirty="0"/>
              <a:t>Now you try!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D5AA2-9148-F048-F920-939CF2727948}"/>
              </a:ext>
            </a:extLst>
          </p:cNvPr>
          <p:cNvSpPr txBox="1"/>
          <p:nvPr/>
        </p:nvSpPr>
        <p:spPr>
          <a:xfrm>
            <a:off x="429869" y="1230992"/>
            <a:ext cx="8567174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dirty="0"/>
              <a:t>Open the course </a:t>
            </a:r>
            <a:r>
              <a:rPr lang="en-US" sz="2600" dirty="0" err="1"/>
              <a:t>github</a:t>
            </a:r>
            <a:r>
              <a:rPr lang="en-US" sz="2600" dirty="0"/>
              <a:t> and click around for a few minutes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26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600" b="1" dirty="0"/>
              <a:t>https://</a:t>
            </a:r>
            <a:r>
              <a:rPr lang="en-US" sz="2600" b="1" dirty="0" err="1"/>
              <a:t>github.com</a:t>
            </a:r>
            <a:r>
              <a:rPr lang="en-US" sz="2600" b="1" dirty="0"/>
              <a:t>/</a:t>
            </a:r>
            <a:r>
              <a:rPr lang="en-US" sz="2600" b="1" dirty="0" err="1"/>
              <a:t>seaneff</a:t>
            </a:r>
            <a:r>
              <a:rPr lang="en-US" sz="2600" b="1" dirty="0"/>
              <a:t>/data-science-basics-2023</a:t>
            </a:r>
            <a:endParaRPr lang="en-US" sz="2600" dirty="0"/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4855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1330504"/>
            <a:ext cx="9144001" cy="5527496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83218" y="1477992"/>
            <a:ext cx="7954732" cy="81589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1" kern="1200">
                <a:solidFill>
                  <a:srgbClr val="002D50"/>
                </a:solidFill>
                <a:latin typeface="Adobe Caslon Pro"/>
                <a:ea typeface="+mj-ea"/>
                <a:cs typeface="Adobe Caslon Pro"/>
              </a:defRPr>
            </a:lvl1pPr>
          </a:lstStyle>
          <a:p>
            <a:pPr algn="l"/>
            <a:r>
              <a:rPr lang="en-US" sz="4051" i="0" dirty="0">
                <a:solidFill>
                  <a:schemeClr val="bg1"/>
                </a:solidFill>
                <a:latin typeface="Helvetica Neue"/>
                <a:cs typeface="Helvetica Neue"/>
              </a:rPr>
              <a:t>What is data management?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465" y="398530"/>
            <a:ext cx="5120827" cy="5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4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etown University OA">
      <a:dk1>
        <a:sysClr val="windowText" lastClr="000000"/>
      </a:dk1>
      <a:lt1>
        <a:sysClr val="window" lastClr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12032</TotalTime>
  <Words>1385</Words>
  <Application>Microsoft Macintosh PowerPoint</Application>
  <PresentationFormat>On-screen Show (4:3)</PresentationFormat>
  <Paragraphs>215</Paragraphs>
  <Slides>64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55 Helvetica Roman</vt:lpstr>
      <vt:lpstr>Adobe Caslon Pro</vt:lpstr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Steph Eaneff</cp:lastModifiedBy>
  <cp:revision>310</cp:revision>
  <cp:lastPrinted>2018-07-26T19:34:42Z</cp:lastPrinted>
  <dcterms:created xsi:type="dcterms:W3CDTF">2012-07-27T14:34:45Z</dcterms:created>
  <dcterms:modified xsi:type="dcterms:W3CDTF">2023-06-11T20:28:39Z</dcterms:modified>
</cp:coreProperties>
</file>